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Yurt </a:t>
            </a:r>
            <a:r>
              <a:rPr dirty="0" err="1"/>
              <a:t>İçi</a:t>
            </a:r>
            <a:r>
              <a:rPr dirty="0"/>
              <a:t> </a:t>
            </a:r>
            <a:r>
              <a:rPr dirty="0" err="1"/>
              <a:t>Asgari</a:t>
            </a:r>
            <a:r>
              <a:rPr dirty="0"/>
              <a:t> </a:t>
            </a:r>
            <a:r>
              <a:rPr dirty="0" err="1"/>
              <a:t>Kurumlar</a:t>
            </a:r>
            <a:r>
              <a:rPr dirty="0"/>
              <a:t> </a:t>
            </a:r>
            <a:r>
              <a:rPr dirty="0" err="1" smtClean="0"/>
              <a:t>Vergisi</a:t>
            </a:r>
            <a:r>
              <a:rPr lang="tr-TR" dirty="0" smtClean="0"/>
              <a:t> REHBERİ</a:t>
            </a:r>
            <a:r>
              <a:rPr dirty="0" smtClean="0"/>
              <a:t> </a:t>
            </a:r>
            <a:r>
              <a:rPr dirty="0"/>
              <a:t>(2026)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AG DENETİM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Hesaplama Formülü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Ticari Kar + KKEG = Düzeltilmiş Kazanç</a:t>
            </a:r>
          </a:p>
          <a:p>
            <a:r>
              <a:t>Düzeltilmiş Kazanç x %10 = Asgari Vergi</a:t>
            </a:r>
          </a:p>
          <a:p>
            <a:r>
              <a:t>Normal vergi &lt; Asgari vergi ise fark ödenir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Geçici Vergi Dönemleri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Her geçici vergi döneminde uygulanır</a:t>
            </a:r>
          </a:p>
          <a:p>
            <a:r>
              <a:t>Yıl sonunda yeniden hesaplanır</a:t>
            </a:r>
          </a:p>
          <a:p>
            <a:r>
              <a:t>Vergi planlamasında dikkat edilmelidir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Enflasyon Düzeltmesi Etkisi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Mali tablolar enflasyon düzeltmesine tabi ise dikkate alınır</a:t>
            </a:r>
          </a:p>
          <a:p>
            <a:r>
              <a:t>Vergi matrahını doğrudan etkiler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Asgari Vergide Dikkate Alınan İstisnalar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t>İstisna Türü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t>İştirak kazancı istisnası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t>Emisyon primi kazancı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t>Serbest bölge kazançları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t>Teknoloji geliştirme bölgesi kazançları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Asgari Vergide Düşülemeyen Kalemler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t>Kalem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t>Taşınmaz satış kazancı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t>Yurt dışı iştirak kazancı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t>Bağış ve yardımlar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t>Sponsorluk giderleri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Örnek Hesaplama (Detaylı)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r>
                        <a:t>Kalem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Kurumlar Vergisi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Asgari Kurumlar Vergisi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t>Matrah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400.000 TL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400.000 TL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t>Hesaplanan Vergi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100.000 TL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40.000 TL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t>Ödenecek Vergi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100.000 TL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Karşılaştırmalı Örnek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r>
                        <a:t>Durum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Tutar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t>Normal vergi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7.500.000 TL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t>Asgari vergi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10.000.000 TL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t>Ödenecek vergi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10.000.000 TL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Genel Değerlendirme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Asgari kurumlar vergisi sistemi vergi yükünü sabitler</a:t>
            </a:r>
          </a:p>
          <a:p>
            <a:r>
              <a:t>İstisna ve indirimlerin etkisi azalmıştır</a:t>
            </a:r>
          </a:p>
          <a:p>
            <a:r>
              <a:t>Vergi planlaması daha dikkatli yapılmalıdır</a:t>
            </a:r>
          </a:p>
          <a:p>
            <a:r>
              <a:t>Şirketler için kritik bir kontrol mekanizmasıdır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Giriş ve Amaç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Asgari kurumlar vergisi sistemi 2025 itibarıyla yürürlüğe girmiştir</a:t>
            </a:r>
          </a:p>
          <a:p>
            <a:r>
              <a:t>Amaç: vergi matrahının aşırı düşmesini engellemek</a:t>
            </a:r>
          </a:p>
          <a:p>
            <a:r>
              <a:t>İstisna ve indirimlerle verginin sıfırlanmasının önüne geçilir</a:t>
            </a:r>
          </a:p>
          <a:p>
            <a:r>
              <a:t>Vergi güvenliği ve tabanı genişletilir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Temel Kural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Hesaplanan kurumlar vergisi, belirli bir tutarın altına düşemez</a:t>
            </a:r>
          </a:p>
          <a:p>
            <a:r>
              <a:t>Bu tutar: indirim ve istisna öncesi kazancın %10’u</a:t>
            </a:r>
          </a:p>
          <a:p>
            <a:r>
              <a:t>Eğer normal vergi düşükse fark tamamlanır</a:t>
            </a:r>
          </a:p>
          <a:p>
            <a:r>
              <a:t>Sonuç: minimum vergi yükü oluşur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Kapsama Giren Mükellefler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Anonim şirketler</a:t>
            </a:r>
          </a:p>
          <a:p>
            <a:r>
              <a:t>Limited şirketler</a:t>
            </a:r>
          </a:p>
          <a:p>
            <a:r>
              <a:t>Kooperatifler</a:t>
            </a:r>
          </a:p>
          <a:p>
            <a:r>
              <a:t>İktisadi kamu kuruluşları</a:t>
            </a:r>
          </a:p>
          <a:p>
            <a:r>
              <a:t>Dernek ve vakıflara ait işletmeler</a:t>
            </a:r>
          </a:p>
          <a:p>
            <a:r>
              <a:t>İş ortaklıkları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Dar Mükellefler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Türkiye’de elde edilen kazançlar kapsama girer</a:t>
            </a:r>
          </a:p>
          <a:p>
            <a:r>
              <a:t>Beyanname verilirse asgari vergi uygulanır</a:t>
            </a:r>
          </a:p>
          <a:p>
            <a:r>
              <a:t>Tevkifatlı kazançlarda isteğe bağlı beyan önemlidir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Dar Mükellef Özet Tablo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24000">
                <a:tc>
                  <a:txBody>
                    <a:bodyPr/>
                    <a:lstStyle/>
                    <a:p>
                      <a:r>
                        <a:t>Durum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Beyan Türü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Sonuç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4000">
                <a:tc>
                  <a:txBody>
                    <a:bodyPr/>
                    <a:lstStyle/>
                    <a:p>
                      <a:r>
                        <a:t>Türkiye kazancı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Zorunlu beyan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Asgari vergi uygulanır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4000">
                <a:tc>
                  <a:txBody>
                    <a:bodyPr/>
                    <a:lstStyle/>
                    <a:p>
                      <a:r>
                        <a:t>Tevkifatlı kazanç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İhtiyari beyan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Beyan edilirse uygulanır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Kapsam Dışı Olanlar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Yeni kurulan şirketler (ilk 3 yıl)</a:t>
            </a:r>
          </a:p>
          <a:p>
            <a:r>
              <a:t>Kurumlar vergisinden muaf olanlar</a:t>
            </a:r>
          </a:p>
          <a:p>
            <a:r>
              <a:t>Hasılat esaslı vergilendirilenler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Muafiyet Detay Tablosu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r>
                        <a:t>Durum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Uygulama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t>Yeni kurulan şirket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3 yıl uygulanmaz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t>2025 yılında kurulan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2025-2027 uygulanmaz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t>2024 yılında kurulan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2025-2026 uygulanmaz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t>Birleşme/devir ile kurulan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Muafiyet yok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t>Hasılat esaslı vergilendirme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Uygulanmaz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Vergi Hesaplama Mantığı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Ticari bilanço karı esas alınır</a:t>
            </a:r>
          </a:p>
          <a:p>
            <a:r>
              <a:t>Kanunen kabul edilmeyen giderler eklenir</a:t>
            </a:r>
          </a:p>
          <a:p>
            <a:r>
              <a:t>İndirim ve istisna öncesi kazanç bulunur</a:t>
            </a:r>
          </a:p>
          <a:p>
            <a:r>
              <a:t>Bu tutarın %10’u asgari vergi olarak hesaplanır</a:t>
            </a:r>
          </a:p>
          <a:p>
            <a:r>
              <a:t>Normal vergi ile karşılaştırılır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373</Words>
  <Application>Microsoft Office PowerPoint</Application>
  <PresentationFormat>Ekran Gösterisi (4:3)</PresentationFormat>
  <Paragraphs>106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Yurt İçi Asgari Kurumlar Vergisi REHBERİ (2026)</vt:lpstr>
      <vt:lpstr>Giriş ve Amaç</vt:lpstr>
      <vt:lpstr>Temel Kural</vt:lpstr>
      <vt:lpstr>Kapsama Giren Mükellefler</vt:lpstr>
      <vt:lpstr>Dar Mükellefler</vt:lpstr>
      <vt:lpstr>Dar Mükellef Özet Tablo</vt:lpstr>
      <vt:lpstr>Kapsam Dışı Olanlar</vt:lpstr>
      <vt:lpstr>Muafiyet Detay Tablosu</vt:lpstr>
      <vt:lpstr>Vergi Hesaplama Mantığı</vt:lpstr>
      <vt:lpstr>Hesaplama Formülü</vt:lpstr>
      <vt:lpstr>Geçici Vergi Dönemleri</vt:lpstr>
      <vt:lpstr>Enflasyon Düzeltmesi Etkisi</vt:lpstr>
      <vt:lpstr>Asgari Vergide Dikkate Alınan İstisnalar</vt:lpstr>
      <vt:lpstr>Asgari Vergide Düşülemeyen Kalemler</vt:lpstr>
      <vt:lpstr>Örnek Hesaplama (Detaylı)</vt:lpstr>
      <vt:lpstr>Karşılaştırmalı Örnek</vt:lpstr>
      <vt:lpstr>Genel Değerlendirme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Yurt İçi Asgari Kurumlar Vergisi REHBERİ (2026)</dc:title>
  <dc:subject/>
  <dc:creator/>
  <cp:keywords/>
  <dc:description>generated using python-pptx</dc:description>
  <cp:lastModifiedBy>USER</cp:lastModifiedBy>
  <cp:revision>2</cp:revision>
  <dcterms:created xsi:type="dcterms:W3CDTF">2013-01-27T09:14:16Z</dcterms:created>
  <dcterms:modified xsi:type="dcterms:W3CDTF">2026-04-07T07:42:10Z</dcterms:modified>
  <cp:category/>
</cp:coreProperties>
</file>